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handoutMasterIdLst>
    <p:handoutMasterId r:id="rId27"/>
  </p:handoutMasterIdLst>
  <p:sldIdLst>
    <p:sldId id="256" r:id="rId2"/>
    <p:sldId id="262" r:id="rId3"/>
    <p:sldId id="257" r:id="rId4"/>
    <p:sldId id="261" r:id="rId5"/>
    <p:sldId id="260" r:id="rId6"/>
    <p:sldId id="258" r:id="rId7"/>
    <p:sldId id="259"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711" autoAdjust="0"/>
  </p:normalViewPr>
  <p:slideViewPr>
    <p:cSldViewPr>
      <p:cViewPr varScale="1">
        <p:scale>
          <a:sx n="103" d="100"/>
          <a:sy n="103" d="100"/>
        </p:scale>
        <p:origin x="234"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83" d="100"/>
          <a:sy n="83" d="100"/>
        </p:scale>
        <p:origin x="201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E322714-7BFF-487F-97F9-25997461DD21}" type="datetimeFigureOut">
              <a:rPr lang="en-US" smtClean="0"/>
              <a:t>6/9/2015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FC0B6C2-11E1-4685-ADDC-2663497B79A7}" type="slidenum">
              <a:rPr lang="en-US" smtClean="0"/>
              <a:t>‹#›</a:t>
            </a:fld>
            <a:endParaRPr lang="en-US"/>
          </a:p>
        </p:txBody>
      </p:sp>
    </p:spTree>
    <p:extLst>
      <p:ext uri="{BB962C8B-B14F-4D97-AF65-F5344CB8AC3E}">
        <p14:creationId xmlns:p14="http://schemas.microsoft.com/office/powerpoint/2010/main" val="33141692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2FF455-CE3D-489E-BDAD-CCB974784597}" type="datetimeFigureOut">
              <a:rPr lang="en-US" smtClean="0"/>
              <a:pPr/>
              <a:t>6/9/2015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3DFBF8F-E82B-4243-A8EC-799B22AE12A2}" type="slidenum">
              <a:rPr lang="en-US" smtClean="0"/>
              <a:pPr/>
              <a:t>‹#›</a:t>
            </a:fld>
            <a:endParaRPr lang="en-US"/>
          </a:p>
        </p:txBody>
      </p:sp>
    </p:spTree>
    <p:extLst>
      <p:ext uri="{BB962C8B-B14F-4D97-AF65-F5344CB8AC3E}">
        <p14:creationId xmlns:p14="http://schemas.microsoft.com/office/powerpoint/2010/main" val="24980346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Man’s obsession with technological</a:t>
            </a:r>
            <a:r>
              <a:rPr lang="en-US" baseline="0" dirty="0" smtClean="0"/>
              <a:t> advancement may be considered as his attempt to become godlike, having ultimate power and control at his fingertips.  But unlike a true deity, all men are subject to death, leaving behind their creation as it wanders about “senselessly, uselessly” without a creator.  This may also be a criticism on religion – atheistic/agnostic view of God as one who abandoned His creation, leaving the masses to serve in an empty ritual.</a:t>
            </a:r>
            <a:endParaRPr lang="en-US" dirty="0"/>
          </a:p>
        </p:txBody>
      </p:sp>
      <p:sp>
        <p:nvSpPr>
          <p:cNvPr id="4" name="Slide Number Placeholder 3"/>
          <p:cNvSpPr>
            <a:spLocks noGrp="1"/>
          </p:cNvSpPr>
          <p:nvPr>
            <p:ph type="sldNum" sz="quarter" idx="10"/>
          </p:nvPr>
        </p:nvSpPr>
        <p:spPr/>
        <p:txBody>
          <a:bodyPr/>
          <a:lstStyle/>
          <a:p>
            <a:fld id="{43DFBF8F-E82B-4243-A8EC-799B22AE12A2}" type="slidenum">
              <a:rPr lang="en-US" smtClean="0"/>
              <a:pPr/>
              <a:t>12</a:t>
            </a:fld>
            <a:endParaRPr lang="en-US"/>
          </a:p>
        </p:txBody>
      </p:sp>
    </p:spTree>
    <p:extLst>
      <p:ext uri="{BB962C8B-B14F-4D97-AF65-F5344CB8AC3E}">
        <p14:creationId xmlns:p14="http://schemas.microsoft.com/office/powerpoint/2010/main" val="2936045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accent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F67DE20-DEBC-42C4-9046-19961DB0A255}" type="datetimeFigureOut">
              <a:rPr lang="en-US" smtClean="0"/>
              <a:pPr/>
              <a:t>6/9/2015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57A215-22B0-48E8-87C4-8227904A041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67DE20-DEBC-42C4-9046-19961DB0A255}" type="datetimeFigureOut">
              <a:rPr lang="en-US" smtClean="0"/>
              <a:pPr/>
              <a:t>6/9/2015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57A215-22B0-48E8-87C4-8227904A041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67DE20-DEBC-42C4-9046-19961DB0A255}" type="datetimeFigureOut">
              <a:rPr lang="en-US" smtClean="0"/>
              <a:pPr/>
              <a:t>6/9/2015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57A215-22B0-48E8-87C4-8227904A041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67DE20-DEBC-42C4-9046-19961DB0A255}" type="datetimeFigureOut">
              <a:rPr lang="en-US" smtClean="0"/>
              <a:pPr/>
              <a:t>6/9/2015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57A215-22B0-48E8-87C4-8227904A041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67DE20-DEBC-42C4-9046-19961DB0A255}" type="datetimeFigureOut">
              <a:rPr lang="en-US" smtClean="0"/>
              <a:pPr/>
              <a:t>6/9/2015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57A215-22B0-48E8-87C4-8227904A041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F67DE20-DEBC-42C4-9046-19961DB0A255}" type="datetimeFigureOut">
              <a:rPr lang="en-US" smtClean="0"/>
              <a:pPr/>
              <a:t>6/9/2015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57A215-22B0-48E8-87C4-8227904A041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F67DE20-DEBC-42C4-9046-19961DB0A255}" type="datetimeFigureOut">
              <a:rPr lang="en-US" smtClean="0"/>
              <a:pPr/>
              <a:t>6/9/2015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57A215-22B0-48E8-87C4-8227904A041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F67DE20-DEBC-42C4-9046-19961DB0A255}" type="datetimeFigureOut">
              <a:rPr lang="en-US" smtClean="0"/>
              <a:pPr/>
              <a:t>6/9/2015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57A215-22B0-48E8-87C4-8227904A041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67DE20-DEBC-42C4-9046-19961DB0A255}" type="datetimeFigureOut">
              <a:rPr lang="en-US" smtClean="0"/>
              <a:pPr/>
              <a:t>6/9/2015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57A215-22B0-48E8-87C4-8227904A041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67DE20-DEBC-42C4-9046-19961DB0A255}" type="datetimeFigureOut">
              <a:rPr lang="en-US" smtClean="0"/>
              <a:pPr/>
              <a:t>6/9/2015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57A215-22B0-48E8-87C4-8227904A041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67DE20-DEBC-42C4-9046-19961DB0A255}" type="datetimeFigureOut">
              <a:rPr lang="en-US" smtClean="0"/>
              <a:pPr/>
              <a:t>6/9/2015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57A215-22B0-48E8-87C4-8227904A041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67DE20-DEBC-42C4-9046-19961DB0A255}" type="datetimeFigureOut">
              <a:rPr lang="en-US" smtClean="0"/>
              <a:pPr/>
              <a:t>6/9/2015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57A215-22B0-48E8-87C4-8227904A041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naic.edu/~gibson/poems/teasdale1.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effectLst>
                  <a:outerShdw blurRad="38100" dist="38100" dir="2700000" algn="tl">
                    <a:srgbClr val="000000">
                      <a:alpha val="43137"/>
                    </a:srgbClr>
                  </a:outerShdw>
                </a:effectLst>
              </a:rPr>
              <a:t>There Will Come Soft Rains</a:t>
            </a:r>
            <a:br>
              <a:rPr lang="en-US" b="1" dirty="0" smtClean="0">
                <a:effectLst>
                  <a:outerShdw blurRad="38100" dist="38100" dir="2700000" algn="tl">
                    <a:srgbClr val="000000">
                      <a:alpha val="43137"/>
                    </a:srgbClr>
                  </a:outerShdw>
                </a:effectLst>
              </a:rPr>
            </a:br>
            <a:r>
              <a:rPr lang="en-US" b="1" dirty="0" smtClean="0">
                <a:effectLst>
                  <a:outerShdw blurRad="38100" dist="38100" dir="2700000" algn="tl">
                    <a:srgbClr val="000000">
                      <a:alpha val="43137"/>
                    </a:srgbClr>
                  </a:outerShdw>
                </a:effectLst>
              </a:rPr>
              <a:t>by Ray Bradbury</a:t>
            </a:r>
            <a:endParaRPr lang="en-US" b="1"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lstStyle/>
          <a:p>
            <a:r>
              <a:rPr lang="en-US" b="1" dirty="0" smtClean="0">
                <a:effectLst>
                  <a:outerShdw blurRad="38100" dist="38100" dir="2700000" algn="tl">
                    <a:srgbClr val="000000">
                      <a:alpha val="43137"/>
                    </a:srgbClr>
                  </a:outerShdw>
                </a:effectLst>
              </a:rPr>
              <a:t>Analysis and Criticism</a:t>
            </a:r>
            <a:endParaRPr 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340779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Theme – Man vs. Machine</a:t>
            </a:r>
            <a:endParaRPr lang="en-US" dirty="0"/>
          </a:p>
        </p:txBody>
      </p:sp>
      <p:sp>
        <p:nvSpPr>
          <p:cNvPr id="3" name="Content Placeholder 2"/>
          <p:cNvSpPr>
            <a:spLocks noGrp="1"/>
          </p:cNvSpPr>
          <p:nvPr>
            <p:ph idx="1"/>
          </p:nvPr>
        </p:nvSpPr>
        <p:spPr/>
        <p:txBody>
          <a:bodyPr/>
          <a:lstStyle/>
          <a:p>
            <a:r>
              <a:rPr lang="en-US" dirty="0" smtClean="0"/>
              <a:t>House is preoccupied with keeping time, a human construct; despite the absence of any humans, the house continues to be concerned with celebrations of time (birthdays, anniversaries) and timely reminders (the insurance, water, gas, and light bills)</a:t>
            </a:r>
            <a:endParaRPr lang="en-US" dirty="0"/>
          </a:p>
        </p:txBody>
      </p:sp>
    </p:spTree>
    <p:extLst>
      <p:ext uri="{BB962C8B-B14F-4D97-AF65-F5344CB8AC3E}">
        <p14:creationId xmlns:p14="http://schemas.microsoft.com/office/powerpoint/2010/main" val="11948401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Theme – Man vs. Machine</a:t>
            </a:r>
            <a:endParaRPr lang="en-US" dirty="0"/>
          </a:p>
        </p:txBody>
      </p:sp>
      <p:sp>
        <p:nvSpPr>
          <p:cNvPr id="3" name="Content Placeholder 2"/>
          <p:cNvSpPr>
            <a:spLocks noGrp="1"/>
          </p:cNvSpPr>
          <p:nvPr>
            <p:ph idx="1"/>
          </p:nvPr>
        </p:nvSpPr>
        <p:spPr/>
        <p:txBody>
          <a:bodyPr/>
          <a:lstStyle/>
          <a:p>
            <a:r>
              <a:rPr lang="en-US" dirty="0" smtClean="0"/>
              <a:t>The house does not possess any sort of artificial intelligence – it does not pause to wonder why no one is eating the food it has prepared or listening to it as it reads poetry aloud or enjoying the services it loyally provides.  The house has no concept of death, even as it’s being destroyed. </a:t>
            </a:r>
            <a:endParaRPr lang="en-US" dirty="0"/>
          </a:p>
        </p:txBody>
      </p:sp>
    </p:spTree>
    <p:extLst>
      <p:ext uri="{BB962C8B-B14F-4D97-AF65-F5344CB8AC3E}">
        <p14:creationId xmlns:p14="http://schemas.microsoft.com/office/powerpoint/2010/main" val="4389972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Theme – Man vs. Machine</a:t>
            </a:r>
            <a:endParaRPr lang="en-US" dirty="0"/>
          </a:p>
        </p:txBody>
      </p:sp>
      <p:sp>
        <p:nvSpPr>
          <p:cNvPr id="3" name="Content Placeholder 2"/>
          <p:cNvSpPr>
            <a:spLocks noGrp="1"/>
          </p:cNvSpPr>
          <p:nvPr>
            <p:ph idx="1"/>
          </p:nvPr>
        </p:nvSpPr>
        <p:spPr/>
        <p:txBody>
          <a:bodyPr/>
          <a:lstStyle/>
          <a:p>
            <a:r>
              <a:rPr lang="en-US" dirty="0" smtClean="0"/>
              <a:t>Religious </a:t>
            </a:r>
            <a:r>
              <a:rPr lang="en-US" dirty="0" smtClean="0"/>
              <a:t>metaphor </a:t>
            </a:r>
            <a:r>
              <a:rPr lang="en-US" dirty="0" smtClean="0"/>
              <a:t>– “The house was an altar with ten thousand attendants, big, small, servicing, attending, in choirs.  But the gods had gone away, and the ritual of the religion continued senselessly, uselessly.”</a:t>
            </a:r>
          </a:p>
          <a:p>
            <a:r>
              <a:rPr lang="en-US" dirty="0" smtClean="0"/>
              <a:t>What is the significance of this quote in the story?</a:t>
            </a:r>
            <a:endParaRPr lang="en-US" dirty="0"/>
          </a:p>
        </p:txBody>
      </p:sp>
    </p:spTree>
    <p:extLst>
      <p:ext uri="{BB962C8B-B14F-4D97-AF65-F5344CB8AC3E}">
        <p14:creationId xmlns:p14="http://schemas.microsoft.com/office/powerpoint/2010/main" val="2992992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Theme</a:t>
            </a:r>
            <a:endParaRPr lang="en-US" dirty="0"/>
          </a:p>
        </p:txBody>
      </p:sp>
      <p:sp>
        <p:nvSpPr>
          <p:cNvPr id="3" name="Content Placeholder 2"/>
          <p:cNvSpPr>
            <a:spLocks noGrp="1"/>
          </p:cNvSpPr>
          <p:nvPr>
            <p:ph idx="1"/>
          </p:nvPr>
        </p:nvSpPr>
        <p:spPr/>
        <p:txBody>
          <a:bodyPr/>
          <a:lstStyle/>
          <a:p>
            <a:r>
              <a:rPr lang="en-US" dirty="0" smtClean="0"/>
              <a:t>Machine vs. Nature</a:t>
            </a:r>
          </a:p>
          <a:p>
            <a:pPr lvl="1"/>
            <a:r>
              <a:rPr lang="en-US" dirty="0" smtClean="0"/>
              <a:t>Despite the absence of humanity, natural cycles continue in the story (weather, the sun emerges after the rain)</a:t>
            </a:r>
          </a:p>
          <a:p>
            <a:pPr lvl="1"/>
            <a:r>
              <a:rPr lang="en-US" dirty="0" smtClean="0"/>
              <a:t>The effect of the neglected technology is still present in nature</a:t>
            </a:r>
          </a:p>
          <a:p>
            <a:pPr lvl="2"/>
            <a:r>
              <a:rPr lang="en-US" dirty="0" smtClean="0"/>
              <a:t>the house stands alone in a scorched land, surrounded by ruins, remnants of other buildings and homes </a:t>
            </a:r>
          </a:p>
          <a:p>
            <a:pPr lvl="2"/>
            <a:r>
              <a:rPr lang="en-US" dirty="0" smtClean="0"/>
              <a:t>“At night, the ruined city gave off a radioactive glow which could be seen for miles.”</a:t>
            </a:r>
            <a:endParaRPr lang="en-US" dirty="0"/>
          </a:p>
        </p:txBody>
      </p:sp>
    </p:spTree>
    <p:extLst>
      <p:ext uri="{BB962C8B-B14F-4D97-AF65-F5344CB8AC3E}">
        <p14:creationId xmlns:p14="http://schemas.microsoft.com/office/powerpoint/2010/main" val="6132146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Theme – Machine vs. Nature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Animals exist without humanity, but in poor conditions</a:t>
            </a:r>
          </a:p>
          <a:p>
            <a:pPr lvl="1"/>
            <a:r>
              <a:rPr lang="en-US" dirty="0" smtClean="0"/>
              <a:t>The foxes, cats, and sparrows search for food and shelter from the home; the family dog dies from radiation poisoning and starvation </a:t>
            </a:r>
          </a:p>
          <a:p>
            <a:r>
              <a:rPr lang="en-US" dirty="0" smtClean="0"/>
              <a:t>House functions performed by mechanical animals (mice, rats, snakes)</a:t>
            </a:r>
          </a:p>
          <a:p>
            <a:r>
              <a:rPr lang="en-US" dirty="0" smtClean="0"/>
              <a:t>The children’s bedroom features an artificial jungle with mechanical animals and synthetic environments</a:t>
            </a:r>
          </a:p>
        </p:txBody>
      </p:sp>
    </p:spTree>
    <p:extLst>
      <p:ext uri="{BB962C8B-B14F-4D97-AF65-F5344CB8AC3E}">
        <p14:creationId xmlns:p14="http://schemas.microsoft.com/office/powerpoint/2010/main" val="18527545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Theme – Machine vs. Nature</a:t>
            </a:r>
          </a:p>
        </p:txBody>
      </p:sp>
      <p:sp>
        <p:nvSpPr>
          <p:cNvPr id="3" name="Content Placeholder 2"/>
          <p:cNvSpPr>
            <a:spLocks noGrp="1"/>
          </p:cNvSpPr>
          <p:nvPr>
            <p:ph idx="1"/>
          </p:nvPr>
        </p:nvSpPr>
        <p:spPr/>
        <p:txBody>
          <a:bodyPr/>
          <a:lstStyle/>
          <a:p>
            <a:r>
              <a:rPr lang="en-US" dirty="0"/>
              <a:t>In the end, nature prevails over technology</a:t>
            </a:r>
          </a:p>
          <a:p>
            <a:pPr lvl="1"/>
            <a:r>
              <a:rPr lang="en-US" dirty="0"/>
              <a:t>A tree falls on the house, causing the fire</a:t>
            </a:r>
          </a:p>
          <a:p>
            <a:pPr lvl="1"/>
            <a:r>
              <a:rPr lang="en-US" dirty="0"/>
              <a:t>Fire is a basic, natural force and a symbol of true destructive power</a:t>
            </a:r>
          </a:p>
          <a:p>
            <a:endParaRPr lang="en-US" dirty="0"/>
          </a:p>
        </p:txBody>
      </p:sp>
    </p:spTree>
    <p:extLst>
      <p:ext uri="{BB962C8B-B14F-4D97-AF65-F5344CB8AC3E}">
        <p14:creationId xmlns:p14="http://schemas.microsoft.com/office/powerpoint/2010/main" val="18445402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Irony</a:t>
            </a:r>
            <a:endParaRPr lang="en-US" dirty="0"/>
          </a:p>
        </p:txBody>
      </p:sp>
      <p:sp>
        <p:nvSpPr>
          <p:cNvPr id="3" name="Content Placeholder 2"/>
          <p:cNvSpPr>
            <a:spLocks noGrp="1"/>
          </p:cNvSpPr>
          <p:nvPr>
            <p:ph idx="1"/>
          </p:nvPr>
        </p:nvSpPr>
        <p:spPr/>
        <p:txBody>
          <a:bodyPr/>
          <a:lstStyle/>
          <a:p>
            <a:r>
              <a:rPr lang="en-US" dirty="0" smtClean="0"/>
              <a:t>Irony is defined as the effect created when a </a:t>
            </a:r>
            <a:r>
              <a:rPr lang="en-US" dirty="0" smtClean="0"/>
              <a:t> </a:t>
            </a:r>
            <a:r>
              <a:rPr lang="en-US" dirty="0" smtClean="0"/>
              <a:t>writer contrasts expectations and reality.</a:t>
            </a:r>
          </a:p>
          <a:p>
            <a:pPr lvl="1"/>
            <a:r>
              <a:rPr lang="en-US" b="1" dirty="0" smtClean="0"/>
              <a:t>Situational irony</a:t>
            </a:r>
            <a:r>
              <a:rPr lang="en-US" dirty="0" smtClean="0"/>
              <a:t>:  an event directly contradicts strong expectations</a:t>
            </a:r>
          </a:p>
          <a:p>
            <a:pPr lvl="1"/>
            <a:r>
              <a:rPr lang="en-US" b="1" dirty="0" smtClean="0"/>
              <a:t>Verbal irony</a:t>
            </a:r>
            <a:r>
              <a:rPr lang="en-US" dirty="0" smtClean="0"/>
              <a:t>:  a character states the opposite of what is meant</a:t>
            </a:r>
          </a:p>
          <a:p>
            <a:pPr lvl="1"/>
            <a:r>
              <a:rPr lang="en-US" b="1" dirty="0" smtClean="0"/>
              <a:t>Dramatic irony</a:t>
            </a:r>
            <a:r>
              <a:rPr lang="en-US" dirty="0" smtClean="0"/>
              <a:t>:  the reader knows something a character does not </a:t>
            </a:r>
            <a:endParaRPr lang="en-US" dirty="0"/>
          </a:p>
        </p:txBody>
      </p:sp>
    </p:spTree>
    <p:extLst>
      <p:ext uri="{BB962C8B-B14F-4D97-AF65-F5344CB8AC3E}">
        <p14:creationId xmlns:p14="http://schemas.microsoft.com/office/powerpoint/2010/main" val="27349285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Irony</a:t>
            </a:r>
            <a:endParaRPr lang="en-US" dirty="0"/>
          </a:p>
        </p:txBody>
      </p:sp>
      <p:sp>
        <p:nvSpPr>
          <p:cNvPr id="3" name="Content Placeholder 2"/>
          <p:cNvSpPr>
            <a:spLocks noGrp="1"/>
          </p:cNvSpPr>
          <p:nvPr>
            <p:ph idx="1"/>
          </p:nvPr>
        </p:nvSpPr>
        <p:spPr/>
        <p:txBody>
          <a:bodyPr>
            <a:normAutofit/>
          </a:bodyPr>
          <a:lstStyle/>
          <a:p>
            <a:r>
              <a:rPr lang="en-US" sz="3600" dirty="0" smtClean="0"/>
              <a:t>Time</a:t>
            </a:r>
          </a:p>
          <a:p>
            <a:pPr lvl="1"/>
            <a:r>
              <a:rPr lang="en-US" sz="3200" dirty="0" smtClean="0"/>
              <a:t>The house has been programmed to run on a tight schedule, which it follows religiously even after the humans are gone.</a:t>
            </a:r>
            <a:endParaRPr lang="en-US" sz="3200" dirty="0"/>
          </a:p>
        </p:txBody>
      </p:sp>
    </p:spTree>
    <p:extLst>
      <p:ext uri="{BB962C8B-B14F-4D97-AF65-F5344CB8AC3E}">
        <p14:creationId xmlns:p14="http://schemas.microsoft.com/office/powerpoint/2010/main" val="30838627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Irony</a:t>
            </a:r>
            <a:endParaRPr lang="en-US" dirty="0"/>
          </a:p>
        </p:txBody>
      </p:sp>
      <p:sp>
        <p:nvSpPr>
          <p:cNvPr id="3" name="Content Placeholder 2"/>
          <p:cNvSpPr>
            <a:spLocks noGrp="1"/>
          </p:cNvSpPr>
          <p:nvPr>
            <p:ph idx="1"/>
          </p:nvPr>
        </p:nvSpPr>
        <p:spPr>
          <a:xfrm>
            <a:off x="417195" y="1447800"/>
            <a:ext cx="8441055" cy="4724400"/>
          </a:xfrm>
        </p:spPr>
        <p:txBody>
          <a:bodyPr>
            <a:normAutofit fontScale="92500" lnSpcReduction="10000"/>
          </a:bodyPr>
          <a:lstStyle/>
          <a:p>
            <a:r>
              <a:rPr lang="en-US" sz="3600" dirty="0" smtClean="0"/>
              <a:t>Shadows</a:t>
            </a:r>
          </a:p>
          <a:p>
            <a:pPr lvl="1"/>
            <a:r>
              <a:rPr lang="en-US" sz="2800" dirty="0" smtClean="0"/>
              <a:t>The west </a:t>
            </a:r>
            <a:r>
              <a:rPr lang="en-US" dirty="0" smtClean="0"/>
              <a:t>side of the house is charred completely except for five “nuclear shadows,” or silhouettes left by the family members as they died in the sudden, instantaneous explosion</a:t>
            </a:r>
          </a:p>
          <a:p>
            <a:pPr lvl="1"/>
            <a:r>
              <a:rPr lang="en-US" dirty="0" smtClean="0"/>
              <a:t>Contrary to the nature of their death, the shadows seem peaceful, like a picture:  the children are playing ball, the husband is mowing the lawn, the wife is picking flowers</a:t>
            </a:r>
          </a:p>
          <a:p>
            <a:r>
              <a:rPr lang="en-US" dirty="0" smtClean="0"/>
              <a:t>What effect does this depiction have on the mood of the story?</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77000" y="152400"/>
            <a:ext cx="230505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193639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Irony</a:t>
            </a:r>
            <a:endParaRPr lang="en-US" dirty="0"/>
          </a:p>
        </p:txBody>
      </p:sp>
      <p:sp>
        <p:nvSpPr>
          <p:cNvPr id="3" name="Content Placeholder 2"/>
          <p:cNvSpPr>
            <a:spLocks noGrp="1"/>
          </p:cNvSpPr>
          <p:nvPr>
            <p:ph idx="1"/>
          </p:nvPr>
        </p:nvSpPr>
        <p:spPr/>
        <p:txBody>
          <a:bodyPr>
            <a:normAutofit lnSpcReduction="10000"/>
          </a:bodyPr>
          <a:lstStyle/>
          <a:p>
            <a:r>
              <a:rPr lang="en-US" dirty="0" smtClean="0"/>
              <a:t>The Poem</a:t>
            </a:r>
          </a:p>
          <a:p>
            <a:pPr lvl="1"/>
            <a:r>
              <a:rPr lang="en-US" dirty="0" smtClean="0"/>
              <a:t>Mrs. McClellan, the former owner of this highly advanced home, had programmed the house to read her  favorite poem about the destruction of humanity by the hands of technology and how little nature will care once mankind has perished</a:t>
            </a:r>
          </a:p>
          <a:p>
            <a:pPr lvl="1"/>
            <a:r>
              <a:rPr lang="en-US" dirty="0" smtClean="0"/>
              <a:t>It is also ironic that the poet seems to suggest that nature will benefit from mankind’s destruction, that in the wake of our extinction nature will be restored to a state of peace (a rebirth)</a:t>
            </a:r>
            <a:endParaRPr lang="en-US" dirty="0"/>
          </a:p>
        </p:txBody>
      </p:sp>
    </p:spTree>
    <p:extLst>
      <p:ext uri="{BB962C8B-B14F-4D97-AF65-F5344CB8AC3E}">
        <p14:creationId xmlns:p14="http://schemas.microsoft.com/office/powerpoint/2010/main" val="7559663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Essential Question</a:t>
            </a:r>
            <a:endParaRPr lang="en-US" dirty="0"/>
          </a:p>
        </p:txBody>
      </p:sp>
      <p:sp>
        <p:nvSpPr>
          <p:cNvPr id="3" name="Content Placeholder 2"/>
          <p:cNvSpPr>
            <a:spLocks noGrp="1"/>
          </p:cNvSpPr>
          <p:nvPr>
            <p:ph idx="1"/>
          </p:nvPr>
        </p:nvSpPr>
        <p:spPr/>
        <p:txBody>
          <a:bodyPr/>
          <a:lstStyle/>
          <a:p>
            <a:r>
              <a:rPr lang="en-US" dirty="0" smtClean="0"/>
              <a:t>What is the theme of “There Will Come Soft Rains”?</a:t>
            </a:r>
            <a:endParaRPr lang="en-US" dirty="0"/>
          </a:p>
        </p:txBody>
      </p:sp>
    </p:spTree>
    <p:extLst>
      <p:ext uri="{BB962C8B-B14F-4D97-AF65-F5344CB8AC3E}">
        <p14:creationId xmlns:p14="http://schemas.microsoft.com/office/powerpoint/2010/main" val="42949176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Personification</a:t>
            </a:r>
            <a:endParaRPr lang="en-US" dirty="0"/>
          </a:p>
        </p:txBody>
      </p:sp>
      <p:sp>
        <p:nvSpPr>
          <p:cNvPr id="3" name="Content Placeholder 2"/>
          <p:cNvSpPr>
            <a:spLocks noGrp="1"/>
          </p:cNvSpPr>
          <p:nvPr>
            <p:ph idx="1"/>
          </p:nvPr>
        </p:nvSpPr>
        <p:spPr/>
        <p:txBody>
          <a:bodyPr/>
          <a:lstStyle/>
          <a:p>
            <a:r>
              <a:rPr lang="en-US" dirty="0" smtClean="0"/>
              <a:t>A type of figurative language in which a nonhuman subject is given human characteristics </a:t>
            </a:r>
            <a:endParaRPr lang="en-US" dirty="0"/>
          </a:p>
        </p:txBody>
      </p:sp>
    </p:spTree>
    <p:extLst>
      <p:ext uri="{BB962C8B-B14F-4D97-AF65-F5344CB8AC3E}">
        <p14:creationId xmlns:p14="http://schemas.microsoft.com/office/powerpoint/2010/main" val="4886041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Personification</a:t>
            </a:r>
            <a:endParaRPr lang="en-US" dirty="0"/>
          </a:p>
        </p:txBody>
      </p:sp>
      <p:sp>
        <p:nvSpPr>
          <p:cNvPr id="3" name="Content Placeholder 2"/>
          <p:cNvSpPr>
            <a:spLocks noGrp="1"/>
          </p:cNvSpPr>
          <p:nvPr>
            <p:ph idx="1"/>
          </p:nvPr>
        </p:nvSpPr>
        <p:spPr/>
        <p:txBody>
          <a:bodyPr>
            <a:normAutofit/>
          </a:bodyPr>
          <a:lstStyle/>
          <a:p>
            <a:r>
              <a:rPr lang="en-US" dirty="0" smtClean="0"/>
              <a:t>Examples</a:t>
            </a:r>
          </a:p>
          <a:p>
            <a:pPr lvl="1"/>
            <a:r>
              <a:rPr lang="en-US" dirty="0" smtClean="0"/>
              <a:t>The house seeks to protect itself from intruders.  It has an “old-maidenly preoccupation with self-protection which borders on a mechanical paranoia.”</a:t>
            </a:r>
          </a:p>
          <a:p>
            <a:pPr lvl="1"/>
            <a:r>
              <a:rPr lang="en-US" dirty="0" smtClean="0"/>
              <a:t>The house is obsessed with keeping itself clean (religious symbol of Baal used to describe the incinerator).</a:t>
            </a:r>
          </a:p>
        </p:txBody>
      </p:sp>
    </p:spTree>
    <p:extLst>
      <p:ext uri="{BB962C8B-B14F-4D97-AF65-F5344CB8AC3E}">
        <p14:creationId xmlns:p14="http://schemas.microsoft.com/office/powerpoint/2010/main" val="15316374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Personification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Examples</a:t>
            </a:r>
          </a:p>
          <a:p>
            <a:pPr lvl="1"/>
            <a:r>
              <a:rPr lang="en-US" dirty="0"/>
              <a:t>The story ends with intense imagery of the house being burned alive, exposing mechanical capillaries, ligaments, and bones.  It screams like “children dying in a forest, alone,” creating a sense of helplessness</a:t>
            </a:r>
            <a:r>
              <a:rPr lang="en-US" dirty="0" smtClean="0"/>
              <a:t>.</a:t>
            </a:r>
          </a:p>
          <a:p>
            <a:pPr lvl="1"/>
            <a:r>
              <a:rPr lang="en-US" dirty="0" smtClean="0"/>
              <a:t>Choruses of malfunctioning objects sing out, “oblivious” to their impending destruction</a:t>
            </a:r>
          </a:p>
          <a:p>
            <a:pPr lvl="1"/>
            <a:r>
              <a:rPr lang="en-US" dirty="0" smtClean="0"/>
              <a:t>Above the roaring fire, one voice reads poetry with “sublime disregard for the situation”</a:t>
            </a:r>
          </a:p>
          <a:p>
            <a:pPr lvl="1"/>
            <a:r>
              <a:rPr lang="en-US" dirty="0" smtClean="0"/>
              <a:t>Another voice continues to say the time and date, even though the house has been utterly decimated</a:t>
            </a:r>
            <a:endParaRPr lang="en-US" dirty="0"/>
          </a:p>
        </p:txBody>
      </p:sp>
    </p:spTree>
    <p:extLst>
      <p:ext uri="{BB962C8B-B14F-4D97-AF65-F5344CB8AC3E}">
        <p14:creationId xmlns:p14="http://schemas.microsoft.com/office/powerpoint/2010/main" val="22728973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Personification</a:t>
            </a:r>
            <a:endParaRPr lang="en-US" dirty="0"/>
          </a:p>
        </p:txBody>
      </p:sp>
      <p:sp>
        <p:nvSpPr>
          <p:cNvPr id="3" name="Content Placeholder 2"/>
          <p:cNvSpPr>
            <a:spLocks noGrp="1"/>
          </p:cNvSpPr>
          <p:nvPr>
            <p:ph idx="1"/>
          </p:nvPr>
        </p:nvSpPr>
        <p:spPr/>
        <p:txBody>
          <a:bodyPr>
            <a:normAutofit/>
          </a:bodyPr>
          <a:lstStyle/>
          <a:p>
            <a:r>
              <a:rPr lang="en-US" dirty="0" smtClean="0"/>
              <a:t>Why does Bradbury use so much personification in this story?  What effect does this have on the setting, especially during the scene where the house catches on fire?</a:t>
            </a:r>
            <a:endParaRPr lang="en-US" dirty="0"/>
          </a:p>
        </p:txBody>
      </p:sp>
    </p:spTree>
    <p:extLst>
      <p:ext uri="{BB962C8B-B14F-4D97-AF65-F5344CB8AC3E}">
        <p14:creationId xmlns:p14="http://schemas.microsoft.com/office/powerpoint/2010/main" val="5896650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Personification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Why does Bradbury use so much personification in this story?  What effect does this have on the setting, especially during the scene where the house catches on fire?</a:t>
            </a:r>
          </a:p>
          <a:p>
            <a:r>
              <a:rPr lang="en-US" u="sng" dirty="0" smtClean="0"/>
              <a:t>By giving the fire and the house human characteristics, the author emphasizes the absence of human beings.  The personification also has the effect of creating a battle between two living beings.  The personification also shows that the automated setting is not as perfect as its creators might have thought.</a:t>
            </a:r>
            <a:endParaRPr lang="en-US" u="sng" dirty="0"/>
          </a:p>
        </p:txBody>
      </p:sp>
    </p:spTree>
    <p:extLst>
      <p:ext uri="{BB962C8B-B14F-4D97-AF65-F5344CB8AC3E}">
        <p14:creationId xmlns:p14="http://schemas.microsoft.com/office/powerpoint/2010/main" val="10570506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 Now:</a:t>
            </a:r>
            <a:endParaRPr lang="en-US" dirty="0"/>
          </a:p>
        </p:txBody>
      </p:sp>
      <p:sp>
        <p:nvSpPr>
          <p:cNvPr id="3" name="Content Placeholder 2"/>
          <p:cNvSpPr>
            <a:spLocks noGrp="1"/>
          </p:cNvSpPr>
          <p:nvPr>
            <p:ph idx="1"/>
          </p:nvPr>
        </p:nvSpPr>
        <p:spPr/>
        <p:txBody>
          <a:bodyPr/>
          <a:lstStyle/>
          <a:p>
            <a:pPr marL="0" indent="0">
              <a:buNone/>
            </a:pPr>
            <a:r>
              <a:rPr lang="en-US" dirty="0" smtClean="0">
                <a:latin typeface="Times New Roman" pitchFamily="18" charset="0"/>
                <a:cs typeface="Times New Roman" pitchFamily="18" charset="0"/>
              </a:rPr>
              <a:t>Read the following statements and choose the one that you agree with the most.  Then, write a few sentences explaining/supporting your choice.</a:t>
            </a:r>
          </a:p>
          <a:p>
            <a:r>
              <a:rPr lang="en-US" dirty="0">
                <a:latin typeface="Times New Roman" pitchFamily="18" charset="0"/>
                <a:cs typeface="Times New Roman" pitchFamily="18" charset="0"/>
              </a:rPr>
              <a:t>Technology will be the </a:t>
            </a:r>
            <a:r>
              <a:rPr lang="en-US" b="1" dirty="0">
                <a:latin typeface="Times New Roman" pitchFamily="18" charset="0"/>
                <a:cs typeface="Times New Roman" pitchFamily="18" charset="0"/>
              </a:rPr>
              <a:t>salvation</a:t>
            </a:r>
            <a:r>
              <a:rPr lang="en-US" dirty="0">
                <a:latin typeface="Times New Roman" pitchFamily="18" charset="0"/>
                <a:cs typeface="Times New Roman" pitchFamily="18" charset="0"/>
              </a:rPr>
              <a:t> of humankind.</a:t>
            </a:r>
          </a:p>
          <a:p>
            <a:r>
              <a:rPr lang="en-US" dirty="0">
                <a:latin typeface="Times New Roman" pitchFamily="18" charset="0"/>
                <a:cs typeface="Times New Roman" pitchFamily="18" charset="0"/>
              </a:rPr>
              <a:t>Technology will be the </a:t>
            </a:r>
            <a:r>
              <a:rPr lang="en-US" b="1" dirty="0">
                <a:latin typeface="Times New Roman" pitchFamily="18" charset="0"/>
                <a:cs typeface="Times New Roman" pitchFamily="18" charset="0"/>
              </a:rPr>
              <a:t>destruction</a:t>
            </a:r>
            <a:r>
              <a:rPr lang="en-US" dirty="0">
                <a:latin typeface="Times New Roman" pitchFamily="18" charset="0"/>
                <a:cs typeface="Times New Roman" pitchFamily="18" charset="0"/>
              </a:rPr>
              <a:t> of humankind.</a:t>
            </a:r>
          </a:p>
        </p:txBody>
      </p:sp>
    </p:spTree>
    <p:extLst>
      <p:ext uri="{BB962C8B-B14F-4D97-AF65-F5344CB8AC3E}">
        <p14:creationId xmlns:p14="http://schemas.microsoft.com/office/powerpoint/2010/main" val="35051271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a:t>
            </a:r>
            <a:endParaRPr lang="en-US" dirty="0"/>
          </a:p>
        </p:txBody>
      </p:sp>
      <p:sp>
        <p:nvSpPr>
          <p:cNvPr id="3" name="Content Placeholder 2"/>
          <p:cNvSpPr>
            <a:spLocks noGrp="1"/>
          </p:cNvSpPr>
          <p:nvPr>
            <p:ph idx="1"/>
          </p:nvPr>
        </p:nvSpPr>
        <p:spPr/>
        <p:txBody>
          <a:bodyPr>
            <a:normAutofit lnSpcReduction="10000"/>
          </a:bodyPr>
          <a:lstStyle/>
          <a:p>
            <a:r>
              <a:rPr lang="en-US" dirty="0" smtClean="0">
                <a:latin typeface="Times New Roman" pitchFamily="18" charset="0"/>
                <a:cs typeface="Times New Roman" pitchFamily="18" charset="0"/>
              </a:rPr>
              <a:t>Author:  Ray Bradbury</a:t>
            </a:r>
          </a:p>
          <a:p>
            <a:r>
              <a:rPr lang="en-US" dirty="0" smtClean="0">
                <a:latin typeface="Times New Roman" pitchFamily="18" charset="0"/>
                <a:cs typeface="Times New Roman" pitchFamily="18" charset="0"/>
              </a:rPr>
              <a:t>Historical context</a:t>
            </a:r>
          </a:p>
          <a:p>
            <a:r>
              <a:rPr lang="en-US" dirty="0" smtClean="0">
                <a:latin typeface="Times New Roman" pitchFamily="18" charset="0"/>
                <a:cs typeface="Times New Roman" pitchFamily="18" charset="0"/>
              </a:rPr>
              <a:t>Technology</a:t>
            </a:r>
          </a:p>
          <a:p>
            <a:r>
              <a:rPr lang="en-US" dirty="0" smtClean="0">
                <a:latin typeface="Times New Roman" pitchFamily="18" charset="0"/>
                <a:cs typeface="Times New Roman" pitchFamily="18" charset="0"/>
              </a:rPr>
              <a:t>Theme</a:t>
            </a:r>
          </a:p>
          <a:p>
            <a:r>
              <a:rPr lang="en-US" dirty="0" smtClean="0">
                <a:latin typeface="Times New Roman" pitchFamily="18" charset="0"/>
                <a:cs typeface="Times New Roman" pitchFamily="18" charset="0"/>
              </a:rPr>
              <a:t>Irony</a:t>
            </a:r>
          </a:p>
          <a:p>
            <a:r>
              <a:rPr lang="en-US" dirty="0" smtClean="0">
                <a:latin typeface="Times New Roman" pitchFamily="18" charset="0"/>
                <a:cs typeface="Times New Roman" pitchFamily="18" charset="0"/>
              </a:rPr>
              <a:t>Personification</a:t>
            </a:r>
          </a:p>
          <a:p>
            <a:r>
              <a:rPr lang="en-US" dirty="0" smtClean="0">
                <a:latin typeface="Times New Roman" pitchFamily="18" charset="0"/>
                <a:cs typeface="Times New Roman" pitchFamily="18" charset="0"/>
              </a:rPr>
              <a:t>Text Structures:  Illustrations</a:t>
            </a:r>
          </a:p>
          <a:p>
            <a:r>
              <a:rPr lang="en-US" dirty="0" smtClean="0">
                <a:latin typeface="Times New Roman" pitchFamily="18" charset="0"/>
                <a:cs typeface="Times New Roman" pitchFamily="18" charset="0"/>
              </a:rPr>
              <a:t>Adaptations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3855845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Ray Bradbury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latin typeface="Times New Roman" pitchFamily="18" charset="0"/>
                <a:cs typeface="Times New Roman" pitchFamily="18" charset="0"/>
              </a:rPr>
              <a:t>One of the world’s most celebrated science-fiction and fantasy writers, Bradbury is famous for his futuristic short stories (</a:t>
            </a:r>
            <a:r>
              <a:rPr lang="en-US" i="1" dirty="0" smtClean="0">
                <a:latin typeface="Times New Roman" pitchFamily="18" charset="0"/>
                <a:cs typeface="Times New Roman" pitchFamily="18" charset="0"/>
              </a:rPr>
              <a:t>The Martian Chronicles</a:t>
            </a:r>
            <a:r>
              <a:rPr lang="en-US" dirty="0" smtClean="0">
                <a:latin typeface="Times New Roman" pitchFamily="18" charset="0"/>
                <a:cs typeface="Times New Roman" pitchFamily="18" charset="0"/>
              </a:rPr>
              <a:t>) and his novel </a:t>
            </a:r>
            <a:r>
              <a:rPr lang="en-US" i="1" dirty="0" smtClean="0">
                <a:latin typeface="Times New Roman" pitchFamily="18" charset="0"/>
                <a:cs typeface="Times New Roman" pitchFamily="18" charset="0"/>
              </a:rPr>
              <a:t>Fahrenheit 451</a:t>
            </a:r>
            <a:r>
              <a:rPr lang="en-US" dirty="0" smtClean="0">
                <a:latin typeface="Times New Roman" pitchFamily="18" charset="0"/>
                <a:cs typeface="Times New Roman" pitchFamily="18" charset="0"/>
              </a:rPr>
              <a:t>.  As a child, he was influenced by the stories of Edgar Allen Poe and developed a fascination with horror movies and futuristic fantasy.</a:t>
            </a:r>
          </a:p>
          <a:p>
            <a:r>
              <a:rPr lang="en-US" u="sng" dirty="0" smtClean="0">
                <a:latin typeface="Times New Roman" pitchFamily="18" charset="0"/>
                <a:cs typeface="Times New Roman" pitchFamily="18" charset="0"/>
              </a:rPr>
              <a:t>Bradbury considers most of his work fantasy rather than science fiction, explaining “Science fiction is the art of the possible, fantasy is the art of the impossible.”</a:t>
            </a:r>
            <a:endParaRPr lang="en-US" u="sng" dirty="0">
              <a:latin typeface="Times New Roman" pitchFamily="18" charset="0"/>
              <a:cs typeface="Times New Roman" pitchFamily="18" charset="0"/>
            </a:endParaRPr>
          </a:p>
        </p:txBody>
      </p:sp>
    </p:spTree>
    <p:extLst>
      <p:ext uri="{BB962C8B-B14F-4D97-AF65-F5344CB8AC3E}">
        <p14:creationId xmlns:p14="http://schemas.microsoft.com/office/powerpoint/2010/main" val="27137836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Historical Context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latin typeface="Times New Roman" pitchFamily="18" charset="0"/>
                <a:cs typeface="Times New Roman" pitchFamily="18" charset="0"/>
              </a:rPr>
              <a:t>The Atomic Age</a:t>
            </a:r>
          </a:p>
          <a:p>
            <a:pPr lvl="1"/>
            <a:r>
              <a:rPr lang="en-US" dirty="0" smtClean="0">
                <a:latin typeface="Times New Roman" pitchFamily="18" charset="0"/>
                <a:cs typeface="Times New Roman" pitchFamily="18" charset="0"/>
              </a:rPr>
              <a:t>Although the United States emerged from WWII victorious and powerful, it was not long before the Soviet Union developed its own stockpile of atomic weapons.  The use of the first nuclear weapons at Nagasaki and Hiroshima initiated the Atomic Age, Cold War, and decades of fear.</a:t>
            </a:r>
          </a:p>
          <a:p>
            <a:pPr lvl="1"/>
            <a:r>
              <a:rPr lang="en-US" dirty="0" smtClean="0">
                <a:latin typeface="Times New Roman" pitchFamily="18" charset="0"/>
                <a:cs typeface="Times New Roman" pitchFamily="18" charset="0"/>
              </a:rPr>
              <a:t>Bradbury published TWCSR in 1950, five years after the U.S. dropped the first atomic bombs on Japan.  </a:t>
            </a:r>
            <a:r>
              <a:rPr lang="en-US" u="sng" dirty="0" smtClean="0">
                <a:latin typeface="Times New Roman" pitchFamily="18" charset="0"/>
                <a:cs typeface="Times New Roman" pitchFamily="18" charset="0"/>
              </a:rPr>
              <a:t>This story reflects the fear at that time that rival nations might unleash their deadly technology on the world and destroy humanity, entirely</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6077501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
            <a:ext cx="8229600" cy="807720"/>
          </a:xfrm>
        </p:spPr>
        <p:txBody>
          <a:bodyPr/>
          <a:lstStyle/>
          <a:p>
            <a:r>
              <a:rPr lang="en-US" dirty="0" smtClean="0"/>
              <a:t>Technology</a:t>
            </a:r>
            <a:endParaRPr lang="en-US" dirty="0"/>
          </a:p>
        </p:txBody>
      </p:sp>
      <p:sp>
        <p:nvSpPr>
          <p:cNvPr id="5" name="TextBox 4"/>
          <p:cNvSpPr txBox="1"/>
          <p:nvPr/>
        </p:nvSpPr>
        <p:spPr>
          <a:xfrm>
            <a:off x="533400" y="914400"/>
            <a:ext cx="7848600" cy="461665"/>
          </a:xfrm>
          <a:prstGeom prst="rect">
            <a:avLst/>
          </a:prstGeom>
          <a:noFill/>
        </p:spPr>
        <p:txBody>
          <a:bodyPr wrap="square" rtlCol="0">
            <a:spAutoFit/>
          </a:bodyPr>
          <a:lstStyle/>
          <a:p>
            <a:pPr algn="ctr"/>
            <a:r>
              <a:rPr lang="en-US" sz="2400" dirty="0" smtClean="0"/>
              <a:t>“There Will Come Soft Rains” by Sara Teasdale (1920)</a:t>
            </a:r>
            <a:endParaRPr lang="en-US" sz="2400" dirty="0"/>
          </a:p>
        </p:txBody>
      </p:sp>
      <p:sp>
        <p:nvSpPr>
          <p:cNvPr id="6" name="Content Placeholder 5"/>
          <p:cNvSpPr>
            <a:spLocks noGrp="1"/>
          </p:cNvSpPr>
          <p:nvPr>
            <p:ph idx="1"/>
          </p:nvPr>
        </p:nvSpPr>
        <p:spPr/>
        <p:txBody>
          <a:bodyPr/>
          <a:lstStyle/>
          <a:p>
            <a:r>
              <a:rPr lang="en-US" dirty="0" smtClean="0">
                <a:latin typeface="Times New Roman" pitchFamily="18" charset="0"/>
                <a:cs typeface="Times New Roman" pitchFamily="18" charset="0"/>
                <a:hlinkClick r:id="rId2"/>
              </a:rPr>
              <a:t>Teasdale Poem</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How does the poet imagine nature would respond to the eradication of mankind?</a:t>
            </a:r>
          </a:p>
          <a:p>
            <a:r>
              <a:rPr lang="en-US" dirty="0" smtClean="0">
                <a:latin typeface="Times New Roman" pitchFamily="18" charset="0"/>
                <a:cs typeface="Times New Roman" pitchFamily="18" charset="0"/>
              </a:rPr>
              <a:t>Why do you think Bradbury chose this poem as a basis for his short story?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3913227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Technology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What is the main element missing from the story and why is this significant?</a:t>
            </a:r>
          </a:p>
          <a:p>
            <a:r>
              <a:rPr lang="en-US" dirty="0" smtClean="0"/>
              <a:t>There are no humans present in the story, only traces, shadows, echoes.  Bradbury explores an ironic reflection on the strengths and weaknesses of human nature, while warning against the limits and dangers of technology.  </a:t>
            </a:r>
            <a:r>
              <a:rPr lang="en-US" u="sng" dirty="0" smtClean="0"/>
              <a:t>The same advancements that enable the people </a:t>
            </a:r>
            <a:r>
              <a:rPr lang="en-US" u="sng" dirty="0"/>
              <a:t>o</a:t>
            </a:r>
            <a:r>
              <a:rPr lang="en-US" u="sng" dirty="0" smtClean="0"/>
              <a:t>f the future to create this fully automated house are also responsible for the creation of the nuclear weapons that lead to their destruction</a:t>
            </a:r>
            <a:r>
              <a:rPr lang="en-US" dirty="0" smtClean="0"/>
              <a:t>.</a:t>
            </a:r>
          </a:p>
        </p:txBody>
      </p:sp>
    </p:spTree>
    <p:extLst>
      <p:ext uri="{BB962C8B-B14F-4D97-AF65-F5344CB8AC3E}">
        <p14:creationId xmlns:p14="http://schemas.microsoft.com/office/powerpoint/2010/main" val="3195635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Theme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Man vs. Machine</a:t>
            </a:r>
          </a:p>
          <a:p>
            <a:pPr lvl="1"/>
            <a:r>
              <a:rPr lang="en-US" dirty="0" smtClean="0"/>
              <a:t>Event though the tragedy of the story has already taken place by the time the story begins, it is the conflict between human beings and the machines (technology) they have created that is at the heart of the story.</a:t>
            </a:r>
          </a:p>
          <a:p>
            <a:pPr lvl="1"/>
            <a:r>
              <a:rPr lang="en-US" dirty="0" smtClean="0"/>
              <a:t>People put too much faith in their technological creations</a:t>
            </a:r>
          </a:p>
          <a:p>
            <a:pPr lvl="1"/>
            <a:r>
              <a:rPr lang="en-US" dirty="0" smtClean="0"/>
              <a:t>People have the power to create devices that can help them and also those that can destroy them; however, there is no evidence to suggest that mankind enacted any measures to prevent their destruction</a:t>
            </a:r>
          </a:p>
          <a:p>
            <a:pPr lvl="1"/>
            <a:r>
              <a:rPr lang="en-US" dirty="0" smtClean="0"/>
              <a:t>Dual nature of technology: it can both help and harm us, impossible to progress in one aspect without the other</a:t>
            </a:r>
            <a:endParaRPr lang="en-US" dirty="0"/>
          </a:p>
        </p:txBody>
      </p:sp>
    </p:spTree>
    <p:extLst>
      <p:ext uri="{BB962C8B-B14F-4D97-AF65-F5344CB8AC3E}">
        <p14:creationId xmlns:p14="http://schemas.microsoft.com/office/powerpoint/2010/main" val="3207505037"/>
      </p:ext>
    </p:extLst>
  </p:cSld>
  <p:clrMapOvr>
    <a:masterClrMapping/>
  </p:clrMapOvr>
  <p:timing>
    <p:tnLst>
      <p:par>
        <p:cTn id="1" dur="indefinite" restart="never" nodeType="tmRoot"/>
      </p:par>
    </p:tnLst>
  </p:timing>
</p:sld>
</file>

<file path=ppt/theme/theme1.xml><?xml version="1.0" encoding="utf-8"?>
<a:theme xmlns:a="http://schemas.openxmlformats.org/drawingml/2006/main" name="creepy house">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creepy house</Template>
  <TotalTime>359</TotalTime>
  <Words>1469</Words>
  <Application>Microsoft Office PowerPoint</Application>
  <PresentationFormat>On-screen Show (4:3)</PresentationFormat>
  <Paragraphs>96</Paragraphs>
  <Slides>24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Times New Roman</vt:lpstr>
      <vt:lpstr>creepy house</vt:lpstr>
      <vt:lpstr>There Will Come Soft Rains by Ray Bradbury</vt:lpstr>
      <vt:lpstr>Essential Question</vt:lpstr>
      <vt:lpstr>Do Now:</vt:lpstr>
      <vt:lpstr>Notes</vt:lpstr>
      <vt:lpstr>Ray Bradbury</vt:lpstr>
      <vt:lpstr>Historical Context</vt:lpstr>
      <vt:lpstr>Technology</vt:lpstr>
      <vt:lpstr>Technology</vt:lpstr>
      <vt:lpstr>Theme</vt:lpstr>
      <vt:lpstr>Theme – Man vs. Machine</vt:lpstr>
      <vt:lpstr>Theme – Man vs. Machine</vt:lpstr>
      <vt:lpstr>Theme – Man vs. Machine</vt:lpstr>
      <vt:lpstr>Theme</vt:lpstr>
      <vt:lpstr>Theme – Machine vs. Nature</vt:lpstr>
      <vt:lpstr>Theme – Machine vs. Nature</vt:lpstr>
      <vt:lpstr>Irony</vt:lpstr>
      <vt:lpstr>Irony</vt:lpstr>
      <vt:lpstr>Irony</vt:lpstr>
      <vt:lpstr>Irony</vt:lpstr>
      <vt:lpstr>Personification</vt:lpstr>
      <vt:lpstr>Personification</vt:lpstr>
      <vt:lpstr>Personification</vt:lpstr>
      <vt:lpstr>Personification</vt:lpstr>
      <vt:lpstr>Personification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There Will Come Soft Rains by Ray Bradbury</dc:title>
  <dc:creator>Allison</dc:creator>
  <cp:lastModifiedBy>Christine Bianco</cp:lastModifiedBy>
  <cp:revision>25</cp:revision>
  <dcterms:created xsi:type="dcterms:W3CDTF">2011-10-03T22:15:43Z</dcterms:created>
  <dcterms:modified xsi:type="dcterms:W3CDTF">2015-06-09T18:15:05Z</dcterms:modified>
</cp:coreProperties>
</file>